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8" r:id="rId3"/>
    <p:sldId id="259" r:id="rId4"/>
    <p:sldId id="261" r:id="rId5"/>
    <p:sldId id="260" r:id="rId6"/>
    <p:sldId id="268" r:id="rId7"/>
    <p:sldId id="269" r:id="rId8"/>
    <p:sldId id="262" r:id="rId9"/>
    <p:sldId id="263" r:id="rId10"/>
    <p:sldId id="267" r:id="rId11"/>
    <p:sldId id="264" r:id="rId12"/>
    <p:sldId id="270" r:id="rId13"/>
    <p:sldId id="271" r:id="rId14"/>
    <p:sldId id="265" r:id="rId15"/>
    <p:sldId id="266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4"/>
    <p:restoredTop sz="94646"/>
  </p:normalViewPr>
  <p:slideViewPr>
    <p:cSldViewPr snapToGrid="0" snapToObjects="1">
      <p:cViewPr varScale="1">
        <p:scale>
          <a:sx n="164" d="100"/>
          <a:sy n="164" d="100"/>
        </p:scale>
        <p:origin x="17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F92FFE-7FD3-3947-BACD-C5D268217A38}" type="datetimeFigureOut">
              <a:rPr lang="en-US" smtClean="0"/>
              <a:t>1/2/17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A80E41-C8F3-E24B-8428-3EDD38DB9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1513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444E52-D502-8847-8176-F525AD293634}" type="datetimeFigureOut">
              <a:rPr lang="en-US" smtClean="0"/>
              <a:t>1/2/17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C6CBDF-DB59-C44F-AF4B-B28C6E233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30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hyperlink" Target="https://thingspeak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DIY weather station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Session 1 of 5</a:t>
            </a:r>
          </a:p>
          <a:p>
            <a:r>
              <a:rPr lang="en-US" dirty="0"/>
              <a:t>Cary area public library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42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4370" y="2893016"/>
            <a:ext cx="2492940" cy="978976"/>
          </a:xfrm>
        </p:spPr>
        <p:txBody>
          <a:bodyPr/>
          <a:lstStyle/>
          <a:p>
            <a:r>
              <a:rPr lang="en-US" dirty="0" smtClean="0"/>
              <a:t>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9973" y="147234"/>
            <a:ext cx="6227437" cy="6470541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sz="2400" dirty="0" smtClean="0"/>
              <a:t> </a:t>
            </a:r>
            <a:r>
              <a:rPr lang="en-US" sz="2400" dirty="0" err="1" smtClean="0"/>
              <a:t>Altoids</a:t>
            </a:r>
            <a:r>
              <a:rPr lang="en-US" sz="2400" dirty="0" smtClean="0"/>
              <a:t> Tin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 51K resistor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 </a:t>
            </a:r>
            <a:r>
              <a:rPr lang="en-US" sz="2400" dirty="0" err="1" smtClean="0"/>
              <a:t>Photoresistor</a:t>
            </a:r>
            <a:endParaRPr lang="en-US" sz="2400" dirty="0" smtClean="0"/>
          </a:p>
          <a:p>
            <a:pPr>
              <a:buFont typeface="Wingdings" charset="2"/>
              <a:buChar char="q"/>
            </a:pPr>
            <a:r>
              <a:rPr lang="en-US" sz="2400" dirty="0" smtClean="0"/>
              <a:t> DC jack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 </a:t>
            </a:r>
            <a:r>
              <a:rPr lang="en-US" sz="2400" dirty="0" err="1" smtClean="0"/>
              <a:t>NodeMCU</a:t>
            </a:r>
            <a:endParaRPr lang="en-US" sz="2400" dirty="0" smtClean="0"/>
          </a:p>
          <a:p>
            <a:pPr>
              <a:buFont typeface="Wingdings" charset="2"/>
              <a:buChar char="q"/>
            </a:pPr>
            <a:r>
              <a:rPr lang="en-US" sz="2400" dirty="0" smtClean="0"/>
              <a:t> BMP280 + Header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 3 Female Headers (1 4-pin, 2 15-pin)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 5x7 PCB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 8 Standoffs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 9V Battery Plug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 9V Wall Plug</a:t>
            </a:r>
          </a:p>
        </p:txBody>
      </p:sp>
    </p:spTree>
    <p:extLst>
      <p:ext uri="{BB962C8B-B14F-4D97-AF65-F5344CB8AC3E}">
        <p14:creationId xmlns:p14="http://schemas.microsoft.com/office/powerpoint/2010/main" val="207023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924" y="620720"/>
            <a:ext cx="5441895" cy="5272133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352" y="1115267"/>
            <a:ext cx="4283039" cy="42830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465" y="609600"/>
            <a:ext cx="5122606" cy="1905000"/>
          </a:xfrm>
        </p:spPr>
        <p:txBody>
          <a:bodyPr>
            <a:normAutofit/>
          </a:bodyPr>
          <a:lstStyle/>
          <a:p>
            <a:r>
              <a:rPr lang="en-US" dirty="0" smtClean="0"/>
              <a:t>Resistors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20465" y="2666999"/>
            <a:ext cx="5122606" cy="3216276"/>
          </a:xfrm>
        </p:spPr>
        <p:txBody>
          <a:bodyPr>
            <a:normAutofit/>
          </a:bodyPr>
          <a:lstStyle/>
          <a:p>
            <a:r>
              <a:rPr lang="en-US" dirty="0" smtClean="0"/>
              <a:t>Restrict current</a:t>
            </a:r>
          </a:p>
          <a:p>
            <a:r>
              <a:rPr lang="en-US" dirty="0" smtClean="0"/>
              <a:t>Give off heat</a:t>
            </a:r>
          </a:p>
          <a:p>
            <a:r>
              <a:rPr lang="en-US" dirty="0" smtClean="0"/>
              <a:t>Color bands indicate resistance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57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l="46582" r="3992"/>
          <a:stretch/>
        </p:blipFill>
        <p:spPr>
          <a:xfrm>
            <a:off x="5823439" y="1549831"/>
            <a:ext cx="5724188" cy="434302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/>
              <a:t>PhotoResistors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3192" y="2666999"/>
            <a:ext cx="5060184" cy="3216276"/>
          </a:xfrm>
        </p:spPr>
        <p:txBody>
          <a:bodyPr>
            <a:normAutofit/>
          </a:bodyPr>
          <a:lstStyle/>
          <a:p>
            <a:r>
              <a:rPr lang="en-US" sz="1800" dirty="0" smtClean="0"/>
              <a:t>Change resistance based on light intensity</a:t>
            </a:r>
          </a:p>
          <a:p>
            <a:r>
              <a:rPr lang="en-US" sz="1800" dirty="0" smtClean="0"/>
              <a:t>Voltage division</a:t>
            </a:r>
          </a:p>
        </p:txBody>
      </p:sp>
    </p:spTree>
    <p:extLst>
      <p:ext uri="{BB962C8B-B14F-4D97-AF65-F5344CB8AC3E}">
        <p14:creationId xmlns:p14="http://schemas.microsoft.com/office/powerpoint/2010/main" val="179721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28000"/>
                  <a:satMod val="94000"/>
                  <a:lumMod val="20000"/>
                </a:schemeClr>
                <a:schemeClr val="bg2">
                  <a:tint val="94000"/>
                  <a:shade val="84000"/>
                  <a:satMod val="148000"/>
                  <a:lumMod val="114000"/>
                </a:schemeClr>
              </a:duotone>
            </a:blip>
            <a:stretch/>
          </a:blipFill>
          <a:ln>
            <a:noFill/>
          </a:ln>
          <a:effectLst/>
        </p:spPr>
      </p:sp>
      <p:sp>
        <p:nvSpPr>
          <p:cNvPr id="12" name="Rounded 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5457375" cy="5597200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103" y="1115604"/>
            <a:ext cx="3581749" cy="46074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955" y="620720"/>
            <a:ext cx="4798142" cy="159587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Voltage Division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429826" y="3019545"/>
            <a:ext cx="5486400" cy="10118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V</a:t>
            </a:r>
            <a:r>
              <a:rPr lang="en-US" baseline="-25000" dirty="0" err="1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out</a:t>
            </a:r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= (R</a:t>
            </a:r>
            <a:r>
              <a:rPr lang="en-US" baseline="-25000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2</a:t>
            </a:r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en-US" dirty="0">
                <a:effectLst/>
              </a:rPr>
              <a:t>÷</a:t>
            </a:r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(R</a:t>
            </a:r>
            <a:r>
              <a:rPr lang="en-US" baseline="-25000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1</a:t>
            </a:r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+ R</a:t>
            </a:r>
            <a:r>
              <a:rPr lang="en-US" baseline="-25000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2</a:t>
            </a:r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)) * V</a:t>
            </a:r>
            <a:r>
              <a:rPr lang="en-US" baseline="-25000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in</a:t>
            </a:r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endParaRPr lang="en-US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221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t="10673" r="2" b="13457"/>
          <a:stretch/>
        </p:blipFill>
        <p:spPr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/>
              <a:t>BMP280 Sensor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en-US" sz="1800" dirty="0" smtClean="0"/>
              <a:t>Vin </a:t>
            </a:r>
            <a:r>
              <a:rPr lang="mr-IN" sz="1800" dirty="0" smtClean="0"/>
              <a:t>–</a:t>
            </a:r>
            <a:r>
              <a:rPr lang="en-US" sz="1800" dirty="0" smtClean="0"/>
              <a:t> 1.8V </a:t>
            </a:r>
            <a:r>
              <a:rPr lang="mr-IN" sz="1800" dirty="0" smtClean="0"/>
              <a:t>–</a:t>
            </a:r>
            <a:r>
              <a:rPr lang="en-US" sz="1800" dirty="0" smtClean="0"/>
              <a:t> 5V</a:t>
            </a:r>
          </a:p>
          <a:p>
            <a:r>
              <a:rPr lang="en-US" sz="1800" dirty="0" smtClean="0"/>
              <a:t>SCL/SDA </a:t>
            </a:r>
            <a:r>
              <a:rPr lang="mr-IN" sz="1800" dirty="0" smtClean="0"/>
              <a:t>–</a:t>
            </a:r>
            <a:r>
              <a:rPr lang="en-US" sz="1800" dirty="0" smtClean="0"/>
              <a:t> i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c or SPI</a:t>
            </a:r>
          </a:p>
          <a:p>
            <a:r>
              <a:rPr lang="en-US" sz="1800" dirty="0" smtClean="0"/>
              <a:t>Temperature</a:t>
            </a:r>
          </a:p>
          <a:p>
            <a:r>
              <a:rPr lang="en-US" sz="1800" dirty="0" smtClean="0"/>
              <a:t>Humidity</a:t>
            </a:r>
          </a:p>
          <a:p>
            <a:r>
              <a:rPr lang="en-US" sz="1800" dirty="0" smtClean="0"/>
              <a:t>Barometric Pressure</a:t>
            </a:r>
          </a:p>
        </p:txBody>
      </p:sp>
    </p:spTree>
    <p:extLst>
      <p:ext uri="{BB962C8B-B14F-4D97-AF65-F5344CB8AC3E}">
        <p14:creationId xmlns:p14="http://schemas.microsoft.com/office/powerpoint/2010/main" val="267995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r="1146" b="-3"/>
          <a:stretch/>
        </p:blipFill>
        <p:spPr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/>
              <a:t>NodeMCU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is-IS" sz="1800" dirty="0">
                <a:effectLst/>
              </a:rPr>
              <a:t>ESP8266 </a:t>
            </a:r>
            <a:r>
              <a:rPr lang="is-IS" sz="1800" dirty="0" smtClean="0">
                <a:effectLst/>
              </a:rPr>
              <a:t>- </a:t>
            </a:r>
            <a:r>
              <a:rPr lang="mr-IN" sz="1800" dirty="0" smtClean="0">
                <a:effectLst/>
              </a:rPr>
              <a:t>ESP-12E</a:t>
            </a:r>
            <a:endParaRPr lang="en-US" sz="1800" dirty="0" smtClean="0">
              <a:effectLst/>
            </a:endParaRPr>
          </a:p>
          <a:p>
            <a:r>
              <a:rPr lang="en-US" sz="1800" dirty="0" smtClean="0">
                <a:effectLst/>
              </a:rPr>
              <a:t>Version 2</a:t>
            </a:r>
            <a:endParaRPr lang="en-US" sz="1800" dirty="0"/>
          </a:p>
          <a:p>
            <a:r>
              <a:rPr lang="en-US" sz="1800" dirty="0" err="1" smtClean="0">
                <a:effectLst/>
              </a:rPr>
              <a:t>Lua</a:t>
            </a:r>
            <a:r>
              <a:rPr lang="en-US" sz="1800" dirty="0" smtClean="0">
                <a:effectLst/>
              </a:rPr>
              <a:t> Programming Language</a:t>
            </a:r>
          </a:p>
          <a:p>
            <a:r>
              <a:rPr lang="en-US" sz="1800" dirty="0" smtClean="0">
                <a:effectLst/>
              </a:rPr>
              <a:t>3.3V Based</a:t>
            </a:r>
          </a:p>
          <a:p>
            <a:r>
              <a:rPr lang="en-US" sz="1800" dirty="0" smtClean="0">
                <a:effectLst/>
              </a:rPr>
              <a:t>1 Analog Pin</a:t>
            </a:r>
          </a:p>
          <a:p>
            <a:r>
              <a:rPr lang="en-US" sz="1800" dirty="0" smtClean="0">
                <a:effectLst/>
              </a:rPr>
              <a:t>GPIO and PWMs</a:t>
            </a:r>
          </a:p>
          <a:p>
            <a:r>
              <a:rPr lang="en-US" sz="1800" dirty="0" smtClean="0">
                <a:effectLst/>
              </a:rPr>
              <a:t>Input Voltage 5-10V</a:t>
            </a:r>
            <a:endParaRPr lang="is-IS" sz="1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5516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 for </a:t>
            </a:r>
            <a:r>
              <a:rPr lang="en-US" dirty="0" err="1" smtClean="0"/>
              <a:t>NodeMCU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</a:t>
            </a:r>
            <a:r>
              <a:rPr lang="en-US" b="1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ESPlorer</a:t>
            </a: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smtClean="0"/>
              <a:t>icon on the desktop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27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Flashing Firmware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effectLst/>
              </a:rPr>
              <a:t>esptool.py</a:t>
            </a:r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82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0994" y="620720"/>
            <a:ext cx="6929447" cy="5272133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626" y="1682822"/>
            <a:ext cx="5934182" cy="3147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 dirty="0" err="1"/>
              <a:t>Thingspeak</a:t>
            </a:r>
            <a:endParaRPr lang="en-US" sz="2800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IoT</a:t>
            </a:r>
            <a:r>
              <a:rPr lang="en-US" sz="1800" dirty="0" smtClean="0"/>
              <a:t> Analytics</a:t>
            </a:r>
          </a:p>
          <a:p>
            <a:r>
              <a:rPr lang="en-US" sz="1800" dirty="0" smtClean="0"/>
              <a:t>Collect and View Data</a:t>
            </a:r>
          </a:p>
          <a:p>
            <a:r>
              <a:rPr lang="en-US" sz="1800" dirty="0" smtClean="0"/>
              <a:t>Free for our usage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7432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>
            <a:alphaModFix amt="15000"/>
          </a:blip>
          <a:srcRect l="4339" r="855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en-US" dirty="0"/>
              <a:t>Create </a:t>
            </a:r>
            <a:r>
              <a:rPr lang="en-US" dirty="0" err="1"/>
              <a:t>thingspeak</a:t>
            </a:r>
            <a:r>
              <a:rPr lang="en-US" dirty="0"/>
              <a:t> account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https://thingspeak.com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Sign Up</a:t>
            </a:r>
          </a:p>
          <a:p>
            <a:r>
              <a:rPr lang="en-US" dirty="0" smtClean="0"/>
              <a:t>Create Account</a:t>
            </a:r>
          </a:p>
          <a:p>
            <a:r>
              <a:rPr lang="en-US" dirty="0" smtClean="0"/>
              <a:t>Create Test Channel</a:t>
            </a:r>
          </a:p>
          <a:p>
            <a:r>
              <a:rPr lang="en-US" dirty="0" smtClean="0"/>
              <a:t>Add single field called ’sample’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68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Ryan Brock</a:t>
            </a:r>
          </a:p>
          <a:p>
            <a:r>
              <a:rPr lang="en-US" dirty="0"/>
              <a:t>Software Engineer – 15 Years</a:t>
            </a:r>
          </a:p>
          <a:p>
            <a:r>
              <a:rPr lang="en-US" dirty="0"/>
              <a:t>Purdue University – Computer Science</a:t>
            </a:r>
          </a:p>
          <a:p>
            <a:r>
              <a:rPr lang="en-US" dirty="0"/>
              <a:t>Motorola</a:t>
            </a:r>
          </a:p>
          <a:p>
            <a:r>
              <a:rPr lang="en-US" dirty="0"/>
              <a:t>Zebra Technologies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84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MCU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</a:t>
            </a:r>
            <a:r>
              <a:rPr lang="en-US" b="1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mcu_test.lua</a:t>
            </a:r>
            <a:r>
              <a:rPr lang="en-US" dirty="0" smtClean="0"/>
              <a:t> on desktop under </a:t>
            </a:r>
            <a:r>
              <a:rPr lang="en-US" b="1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diyweather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smtClean="0"/>
              <a:t>folder</a:t>
            </a:r>
          </a:p>
          <a:p>
            <a:r>
              <a:rPr lang="en-US" dirty="0" smtClean="0"/>
              <a:t>Change the API key for </a:t>
            </a:r>
            <a:r>
              <a:rPr lang="en-US" dirty="0" err="1" smtClean="0"/>
              <a:t>thinkspeak</a:t>
            </a:r>
            <a:r>
              <a:rPr lang="en-US" dirty="0" smtClean="0"/>
              <a:t> to your API key</a:t>
            </a:r>
          </a:p>
          <a:p>
            <a:r>
              <a:rPr lang="en-US" dirty="0" smtClean="0"/>
              <a:t>Connect the </a:t>
            </a:r>
            <a:r>
              <a:rPr lang="en-US" dirty="0" err="1" smtClean="0"/>
              <a:t>NodeMCU</a:t>
            </a:r>
            <a:r>
              <a:rPr lang="en-US" dirty="0" smtClean="0"/>
              <a:t> via USB</a:t>
            </a:r>
          </a:p>
          <a:p>
            <a:r>
              <a:rPr lang="en-US" dirty="0" smtClean="0"/>
              <a:t>Select the Port</a:t>
            </a:r>
          </a:p>
          <a:p>
            <a:r>
              <a:rPr lang="en-US" dirty="0" smtClean="0"/>
              <a:t>Click Open</a:t>
            </a:r>
          </a:p>
          <a:p>
            <a:r>
              <a:rPr lang="en-US" dirty="0" smtClean="0"/>
              <a:t>Click ‘RST’ on the </a:t>
            </a:r>
            <a:r>
              <a:rPr lang="en-US" dirty="0" err="1" smtClean="0"/>
              <a:t>NodeMCU</a:t>
            </a:r>
            <a:endParaRPr lang="en-US" dirty="0" smtClean="0"/>
          </a:p>
          <a:p>
            <a:r>
              <a:rPr lang="en-US" dirty="0" smtClean="0"/>
              <a:t>Click on ‘Save to ESP’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33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January 19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5-6:30 pm</a:t>
            </a:r>
          </a:p>
          <a:p>
            <a:r>
              <a:rPr lang="en-US" dirty="0" smtClean="0"/>
              <a:t>Please bring a USB cable for the </a:t>
            </a:r>
            <a:r>
              <a:rPr lang="en-US" dirty="0" err="1" smtClean="0"/>
              <a:t>NodeMCU</a:t>
            </a:r>
            <a:r>
              <a:rPr lang="en-US" dirty="0" smtClean="0"/>
              <a:t> if you have one</a:t>
            </a:r>
          </a:p>
          <a:p>
            <a:r>
              <a:rPr lang="en-US" dirty="0" smtClean="0"/>
              <a:t>Schematics and Wiring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55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219" y="796350"/>
            <a:ext cx="7903365" cy="525573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>
            <a:normAutofit/>
          </a:bodyPr>
          <a:lstStyle/>
          <a:p>
            <a:r>
              <a:rPr lang="en-US" dirty="0"/>
              <a:t>contact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192" y="2666999"/>
            <a:ext cx="10934042" cy="3216276"/>
          </a:xfrm>
        </p:spPr>
        <p:txBody>
          <a:bodyPr>
            <a:normAutofit/>
          </a:bodyPr>
          <a:lstStyle/>
          <a:p>
            <a:r>
              <a:rPr lang="en-US" b="1" dirty="0"/>
              <a:t>Twitter</a:t>
            </a:r>
            <a:r>
              <a:rPr lang="en-US" dirty="0"/>
              <a:t>: @borq79</a:t>
            </a:r>
          </a:p>
          <a:p>
            <a:r>
              <a:rPr lang="en-US" b="1" dirty="0"/>
              <a:t>Email: </a:t>
            </a:r>
            <a:r>
              <a:rPr lang="en-US" dirty="0"/>
              <a:t>borq79@gmail.com</a:t>
            </a:r>
          </a:p>
          <a:p>
            <a:r>
              <a:rPr lang="en-US" b="1" dirty="0" err="1"/>
              <a:t>Github</a:t>
            </a:r>
            <a:r>
              <a:rPr lang="en-US" b="1" dirty="0"/>
              <a:t> Repo: </a:t>
            </a: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/borq79/Cary-Area-Public-Library-Classes</a:t>
            </a:r>
          </a:p>
          <a:p>
            <a:r>
              <a:rPr lang="en-US" b="1" dirty="0"/>
              <a:t>Google Discussion Group</a:t>
            </a:r>
            <a:r>
              <a:rPr lang="en-US" dirty="0"/>
              <a:t>: https://</a:t>
            </a:r>
            <a:r>
              <a:rPr lang="en-US" dirty="0" err="1"/>
              <a:t>groups.google.com</a:t>
            </a:r>
            <a:r>
              <a:rPr lang="en-US" dirty="0"/>
              <a:t>/forum/#!forum/</a:t>
            </a:r>
            <a:r>
              <a:rPr lang="en-US" dirty="0" err="1"/>
              <a:t>cary</a:t>
            </a:r>
            <a:r>
              <a:rPr lang="en-US" dirty="0"/>
              <a:t>-area-computer-science-education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29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9" r="37669" b="2"/>
          <a:stretch/>
        </p:blipFill>
        <p:spPr>
          <a:xfrm>
            <a:off x="8546182" y="10"/>
            <a:ext cx="347952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6842381" cy="1905000"/>
          </a:xfrm>
        </p:spPr>
        <p:txBody>
          <a:bodyPr>
            <a:normAutofit/>
          </a:bodyPr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666999"/>
            <a:ext cx="6930871" cy="31242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900" dirty="0"/>
              <a:t>Learn how to program the </a:t>
            </a:r>
            <a:r>
              <a:rPr lang="en-US" sz="1900" dirty="0" err="1"/>
              <a:t>NodeMCU</a:t>
            </a:r>
            <a:endParaRPr lang="en-US" sz="1900" dirty="0"/>
          </a:p>
          <a:p>
            <a:pPr>
              <a:lnSpc>
                <a:spcPct val="90000"/>
              </a:lnSpc>
            </a:pPr>
            <a:r>
              <a:rPr lang="en-US" sz="1900" dirty="0"/>
              <a:t>Learn how to monitor temperature, humidity, pressure, and light intensity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Learn how to create and read a schematic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Learn how to wire up (solder) components on a PCB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Learn how to integrate components and sensors into a single application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Build a functional weather station that can be monitored from the internet</a:t>
            </a:r>
          </a:p>
        </p:txBody>
      </p:sp>
    </p:spTree>
    <p:extLst>
      <p:ext uri="{BB962C8B-B14F-4D97-AF65-F5344CB8AC3E}">
        <p14:creationId xmlns:p14="http://schemas.microsoft.com/office/powerpoint/2010/main" val="313776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54251"/>
          </a:xfrm>
        </p:spPr>
        <p:txBody>
          <a:bodyPr/>
          <a:lstStyle/>
          <a:p>
            <a:r>
              <a:rPr lang="en-US" dirty="0" smtClean="0"/>
              <a:t>Course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363851"/>
            <a:ext cx="3732804" cy="4339526"/>
          </a:xfrm>
        </p:spPr>
        <p:txBody>
          <a:bodyPr>
            <a:normAutofit/>
          </a:bodyPr>
          <a:lstStyle/>
          <a:p>
            <a:r>
              <a:rPr lang="en-US" b="1" dirty="0" smtClean="0"/>
              <a:t>Day 1 </a:t>
            </a:r>
            <a:r>
              <a:rPr lang="mr-IN" b="1" dirty="0" smtClean="0"/>
              <a:t>–</a:t>
            </a:r>
            <a:r>
              <a:rPr lang="en-US" b="1" dirty="0" smtClean="0"/>
              <a:t> January 5</a:t>
            </a:r>
            <a:r>
              <a:rPr lang="en-US" b="1" baseline="30000" dirty="0" smtClean="0"/>
              <a:t>th</a:t>
            </a:r>
            <a:endParaRPr lang="en-US" b="1" dirty="0"/>
          </a:p>
          <a:p>
            <a:pPr lvl="1"/>
            <a:r>
              <a:rPr lang="en-US" dirty="0" smtClean="0"/>
              <a:t>Introduction</a:t>
            </a:r>
          </a:p>
          <a:p>
            <a:pPr lvl="1"/>
            <a:r>
              <a:rPr lang="en-US" dirty="0" smtClean="0"/>
              <a:t>Safety Overview</a:t>
            </a:r>
          </a:p>
          <a:p>
            <a:pPr lvl="1"/>
            <a:r>
              <a:rPr lang="en-US" dirty="0" smtClean="0"/>
              <a:t>Configure </a:t>
            </a:r>
            <a:r>
              <a:rPr lang="en-US" dirty="0" err="1" smtClean="0"/>
              <a:t>NodeMCU</a:t>
            </a:r>
            <a:r>
              <a:rPr lang="en-US" dirty="0" smtClean="0"/>
              <a:t> modules</a:t>
            </a:r>
          </a:p>
          <a:p>
            <a:pPr lvl="1"/>
            <a:r>
              <a:rPr lang="en-US" dirty="0" err="1" smtClean="0"/>
              <a:t>Thingspeak</a:t>
            </a:r>
            <a:r>
              <a:rPr lang="en-US" dirty="0" smtClean="0"/>
              <a:t> accounts</a:t>
            </a:r>
          </a:p>
          <a:p>
            <a:r>
              <a:rPr lang="en-US" b="1" dirty="0" smtClean="0"/>
              <a:t>Day 2 </a:t>
            </a:r>
            <a:r>
              <a:rPr lang="mr-IN" b="1" dirty="0" smtClean="0"/>
              <a:t>–</a:t>
            </a:r>
            <a:r>
              <a:rPr lang="en-US" b="1" dirty="0" smtClean="0"/>
              <a:t> January 19</a:t>
            </a:r>
            <a:r>
              <a:rPr lang="en-US" b="1" baseline="30000" dirty="0" smtClean="0"/>
              <a:t>th</a:t>
            </a:r>
            <a:endParaRPr lang="en-US" b="1" dirty="0" smtClean="0"/>
          </a:p>
          <a:p>
            <a:pPr lvl="1"/>
            <a:r>
              <a:rPr lang="en-US" dirty="0" smtClean="0"/>
              <a:t>Schematics</a:t>
            </a:r>
          </a:p>
          <a:p>
            <a:pPr lvl="1"/>
            <a:r>
              <a:rPr lang="en-US" dirty="0" smtClean="0"/>
              <a:t>Breadboard wire up Test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4412" y="1363851"/>
            <a:ext cx="3732804" cy="4912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Day 3 </a:t>
            </a:r>
            <a:r>
              <a:rPr lang="mr-IN" b="1" dirty="0"/>
              <a:t>–</a:t>
            </a:r>
            <a:r>
              <a:rPr lang="en-US" b="1" dirty="0"/>
              <a:t> February 2</a:t>
            </a:r>
            <a:r>
              <a:rPr lang="en-US" b="1" baseline="30000" dirty="0"/>
              <a:t>nd</a:t>
            </a:r>
            <a:endParaRPr lang="en-US" dirty="0"/>
          </a:p>
          <a:p>
            <a:pPr lvl="1"/>
            <a:r>
              <a:rPr lang="en-US" dirty="0"/>
              <a:t>How to solder</a:t>
            </a:r>
          </a:p>
          <a:p>
            <a:pPr lvl="1"/>
            <a:r>
              <a:rPr lang="en-US" dirty="0"/>
              <a:t>Solder up BMP280</a:t>
            </a:r>
          </a:p>
          <a:p>
            <a:pPr lvl="1"/>
            <a:r>
              <a:rPr lang="en-US" dirty="0"/>
              <a:t>DC Socket Assembly</a:t>
            </a:r>
          </a:p>
          <a:p>
            <a:r>
              <a:rPr lang="en-US" b="1" dirty="0"/>
              <a:t>Day 4 </a:t>
            </a:r>
            <a:r>
              <a:rPr lang="mr-IN" b="1" dirty="0"/>
              <a:t>–</a:t>
            </a:r>
            <a:r>
              <a:rPr lang="en-US" b="1" dirty="0"/>
              <a:t> February 16</a:t>
            </a:r>
            <a:r>
              <a:rPr lang="en-US" b="1" baseline="30000" dirty="0"/>
              <a:t>th</a:t>
            </a:r>
            <a:endParaRPr lang="en-US" dirty="0"/>
          </a:p>
          <a:p>
            <a:pPr lvl="1"/>
            <a:r>
              <a:rPr lang="en-US" dirty="0" smtClean="0"/>
              <a:t>PCB Assembly</a:t>
            </a:r>
            <a:endParaRPr lang="en-US" dirty="0"/>
          </a:p>
          <a:p>
            <a:r>
              <a:rPr lang="en-US" b="1" dirty="0"/>
              <a:t>Day 5 </a:t>
            </a:r>
            <a:r>
              <a:rPr lang="mr-IN" b="1" dirty="0"/>
              <a:t>–</a:t>
            </a:r>
            <a:r>
              <a:rPr lang="en-US" b="1" dirty="0"/>
              <a:t> March 2</a:t>
            </a:r>
            <a:r>
              <a:rPr lang="en-US" b="1" baseline="30000" dirty="0"/>
              <a:t>nd</a:t>
            </a:r>
            <a:endParaRPr lang="en-US" dirty="0"/>
          </a:p>
          <a:p>
            <a:pPr lvl="1"/>
            <a:r>
              <a:rPr lang="en-US" dirty="0"/>
              <a:t>Final assembly and </a:t>
            </a:r>
            <a:r>
              <a:rPr lang="en-US" dirty="0" smtClean="0"/>
              <a:t>test</a:t>
            </a:r>
            <a:endParaRPr lang="en-US" dirty="0"/>
          </a:p>
          <a:p>
            <a:pPr lvl="1"/>
            <a:r>
              <a:rPr lang="en-US" dirty="0"/>
              <a:t>Review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49" y="115736"/>
            <a:ext cx="9150118" cy="616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12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839" y="1532449"/>
            <a:ext cx="3976788" cy="3473061"/>
          </a:xfrm>
          <a:prstGeom prst="roundRect">
            <a:avLst>
              <a:gd name="adj" fmla="val 3517"/>
            </a:avLst>
          </a:prstGeom>
          <a:ln w="38100">
            <a:noFill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>
            <a:normAutofit/>
          </a:bodyPr>
          <a:lstStyle/>
          <a:p>
            <a:r>
              <a:rPr lang="en-US" dirty="0"/>
              <a:t>Hazards and Warnings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192" y="2666999"/>
            <a:ext cx="6573684" cy="3216276"/>
          </a:xfrm>
        </p:spPr>
        <p:txBody>
          <a:bodyPr>
            <a:normAutofit/>
          </a:bodyPr>
          <a:lstStyle/>
          <a:p>
            <a:r>
              <a:rPr lang="en-US" dirty="0"/>
              <a:t>Drilling</a:t>
            </a:r>
          </a:p>
          <a:p>
            <a:r>
              <a:rPr lang="en-US" dirty="0"/>
              <a:t>Sharp metal edges</a:t>
            </a:r>
          </a:p>
          <a:p>
            <a:r>
              <a:rPr lang="en-US" dirty="0"/>
              <a:t>Electricity</a:t>
            </a:r>
          </a:p>
          <a:p>
            <a:r>
              <a:rPr lang="en-US" dirty="0"/>
              <a:t>Solder</a:t>
            </a:r>
          </a:p>
          <a:p>
            <a:r>
              <a:rPr lang="en-US" dirty="0"/>
              <a:t>Soldering Iron</a:t>
            </a:r>
          </a:p>
          <a:p>
            <a:r>
              <a:rPr lang="en-US" b="1" dirty="0"/>
              <a:t>EYE PROTECTION REQUIRED</a:t>
            </a:r>
          </a:p>
        </p:txBody>
      </p:sp>
    </p:spTree>
    <p:extLst>
      <p:ext uri="{BB962C8B-B14F-4D97-AF65-F5344CB8AC3E}">
        <p14:creationId xmlns:p14="http://schemas.microsoft.com/office/powerpoint/2010/main" val="421921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l="12767" r="13094" b="-1"/>
          <a:stretch/>
        </p:blipFill>
        <p:spPr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 dirty="0"/>
              <a:t>soldering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en-US" sz="1800" dirty="0" smtClean="0"/>
              <a:t>Be very cautious</a:t>
            </a:r>
          </a:p>
          <a:p>
            <a:r>
              <a:rPr lang="en-US" sz="1800" dirty="0" smtClean="0"/>
              <a:t>300</a:t>
            </a:r>
            <a:r>
              <a:rPr lang="en-US" sz="1800" baseline="30000" dirty="0" smtClean="0"/>
              <a:t>o</a:t>
            </a:r>
            <a:r>
              <a:rPr lang="en-US" sz="1800" dirty="0" smtClean="0"/>
              <a:t> F to 900</a:t>
            </a:r>
            <a:r>
              <a:rPr lang="en-US" sz="1800" baseline="30000" dirty="0" smtClean="0"/>
              <a:t>o</a:t>
            </a:r>
            <a:r>
              <a:rPr lang="en-US" sz="1800" dirty="0" smtClean="0"/>
              <a:t> F!</a:t>
            </a:r>
          </a:p>
          <a:p>
            <a:r>
              <a:rPr lang="en-US" sz="1800" dirty="0" smtClean="0"/>
              <a:t>Melt and Fuse Metal</a:t>
            </a:r>
          </a:p>
          <a:p>
            <a:r>
              <a:rPr lang="en-US" sz="1800" dirty="0" smtClean="0"/>
              <a:t>Assume entire rod is hot!</a:t>
            </a:r>
          </a:p>
          <a:p>
            <a:r>
              <a:rPr lang="en-US" sz="1800" dirty="0" smtClean="0"/>
              <a:t>Assume it is always 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0880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0994" y="620720"/>
            <a:ext cx="6929447" cy="5272133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954197" y="457414"/>
            <a:ext cx="4283039" cy="55987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 dirty="0"/>
              <a:t>Breadboards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en-US" sz="1800" dirty="0" smtClean="0"/>
              <a:t>Power and ground rows</a:t>
            </a:r>
          </a:p>
          <a:p>
            <a:r>
              <a:rPr lang="en-US" sz="1800" dirty="0" smtClean="0"/>
              <a:t>Columns are connected</a:t>
            </a:r>
          </a:p>
          <a:p>
            <a:r>
              <a:rPr lang="en-US" sz="1800" dirty="0" smtClean="0"/>
              <a:t>Two sides </a:t>
            </a:r>
            <a:r>
              <a:rPr lang="mr-IN" sz="1800" dirty="0" smtClean="0"/>
              <a:t>–</a:t>
            </a:r>
            <a:r>
              <a:rPr lang="en-US" sz="1800" dirty="0" smtClean="0"/>
              <a:t> Gap separated</a:t>
            </a:r>
          </a:p>
          <a:p>
            <a:r>
              <a:rPr lang="en-US" sz="1800" dirty="0" smtClean="0"/>
              <a:t>Grid Layout</a:t>
            </a:r>
          </a:p>
          <a:p>
            <a:r>
              <a:rPr lang="en-US" sz="1800" dirty="0" smtClean="0"/>
              <a:t>Can you Find C:19?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2252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r="-3" b="5171"/>
          <a:stretch/>
        </p:blipFill>
        <p:spPr>
          <a:xfrm>
            <a:off x="7552042" y="2717975"/>
            <a:ext cx="3416888" cy="3240120"/>
          </a:xfrm>
          <a:custGeom>
            <a:avLst/>
            <a:gdLst>
              <a:gd name="connsiteX0" fmla="*/ 0 w 3416888"/>
              <a:gd name="connsiteY0" fmla="*/ 0 h 3240120"/>
              <a:gd name="connsiteX1" fmla="*/ 3416888 w 3416888"/>
              <a:gd name="connsiteY1" fmla="*/ 0 h 3240120"/>
              <a:gd name="connsiteX2" fmla="*/ 3416888 w 3416888"/>
              <a:gd name="connsiteY2" fmla="*/ 3119948 h 3240120"/>
              <a:gd name="connsiteX3" fmla="*/ 3296716 w 3416888"/>
              <a:gd name="connsiteY3" fmla="*/ 3240120 h 3240120"/>
              <a:gd name="connsiteX4" fmla="*/ 120172 w 3416888"/>
              <a:gd name="connsiteY4" fmla="*/ 3240120 h 3240120"/>
              <a:gd name="connsiteX5" fmla="*/ 0 w 3416888"/>
              <a:gd name="connsiteY5" fmla="*/ 3119948 h 324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16888" h="3240120">
                <a:moveTo>
                  <a:pt x="0" y="0"/>
                </a:moveTo>
                <a:lnTo>
                  <a:pt x="3416888" y="0"/>
                </a:lnTo>
                <a:lnTo>
                  <a:pt x="3416888" y="3119948"/>
                </a:lnTo>
                <a:cubicBezTo>
                  <a:pt x="3416888" y="3186317"/>
                  <a:pt x="3363085" y="3240120"/>
                  <a:pt x="3296716" y="3240120"/>
                </a:cubicBezTo>
                <a:lnTo>
                  <a:pt x="120172" y="3240120"/>
                </a:lnTo>
                <a:cubicBezTo>
                  <a:pt x="53803" y="3240120"/>
                  <a:pt x="0" y="3186317"/>
                  <a:pt x="0" y="3119948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5" r="-3" b="-3"/>
          <a:stretch/>
        </p:blipFill>
        <p:spPr>
          <a:xfrm>
            <a:off x="7552042" y="609600"/>
            <a:ext cx="3416888" cy="2057399"/>
          </a:xfrm>
          <a:custGeom>
            <a:avLst/>
            <a:gdLst>
              <a:gd name="connsiteX0" fmla="*/ 120172 w 3416888"/>
              <a:gd name="connsiteY0" fmla="*/ 0 h 2057399"/>
              <a:gd name="connsiteX1" fmla="*/ 3296716 w 3416888"/>
              <a:gd name="connsiteY1" fmla="*/ 0 h 2057399"/>
              <a:gd name="connsiteX2" fmla="*/ 3416888 w 3416888"/>
              <a:gd name="connsiteY2" fmla="*/ 120172 h 2057399"/>
              <a:gd name="connsiteX3" fmla="*/ 3416888 w 3416888"/>
              <a:gd name="connsiteY3" fmla="*/ 2057399 h 2057399"/>
              <a:gd name="connsiteX4" fmla="*/ 0 w 3416888"/>
              <a:gd name="connsiteY4" fmla="*/ 2057399 h 2057399"/>
              <a:gd name="connsiteX5" fmla="*/ 0 w 3416888"/>
              <a:gd name="connsiteY5" fmla="*/ 120172 h 2057399"/>
              <a:gd name="connsiteX6" fmla="*/ 120172 w 3416888"/>
              <a:gd name="connsiteY6" fmla="*/ 0 h 2057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6888" h="2057399">
                <a:moveTo>
                  <a:pt x="120172" y="0"/>
                </a:moveTo>
                <a:lnTo>
                  <a:pt x="3296716" y="0"/>
                </a:lnTo>
                <a:cubicBezTo>
                  <a:pt x="3363085" y="0"/>
                  <a:pt x="3416888" y="53803"/>
                  <a:pt x="3416888" y="120172"/>
                </a:cubicBezTo>
                <a:lnTo>
                  <a:pt x="3416888" y="2057399"/>
                </a:lnTo>
                <a:lnTo>
                  <a:pt x="0" y="2057399"/>
                </a:lnTo>
                <a:lnTo>
                  <a:pt x="0" y="120172"/>
                </a:lnTo>
                <a:cubicBezTo>
                  <a:pt x="0" y="53803"/>
                  <a:pt x="53803" y="0"/>
                  <a:pt x="120172" y="0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599"/>
            <a:ext cx="6132446" cy="200977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Printed Circuit Boards (PCB)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143000" y="2774425"/>
            <a:ext cx="6132446" cy="3288445"/>
          </a:xfrm>
        </p:spPr>
        <p:txBody>
          <a:bodyPr>
            <a:normAutofit/>
          </a:bodyPr>
          <a:lstStyle/>
          <a:p>
            <a:r>
              <a:rPr lang="en-US" dirty="0"/>
              <a:t>Similar to breadboard grid layout</a:t>
            </a:r>
          </a:p>
          <a:p>
            <a:r>
              <a:rPr lang="en-US" dirty="0"/>
              <a:t>Columns are </a:t>
            </a:r>
            <a:r>
              <a:rPr lang="en-US" b="1" dirty="0"/>
              <a:t>NOT</a:t>
            </a:r>
            <a:r>
              <a:rPr lang="en-US" dirty="0"/>
              <a:t> connected</a:t>
            </a:r>
          </a:p>
          <a:p>
            <a:r>
              <a:rPr lang="en-US" dirty="0"/>
              <a:t>Prototyping</a:t>
            </a:r>
          </a:p>
          <a:p>
            <a:r>
              <a:rPr lang="en-US" dirty="0"/>
              <a:t>Solder to copper pads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84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181</TotalTime>
  <Words>451</Words>
  <Application>Microsoft Macintosh PowerPoint</Application>
  <PresentationFormat>Widescreen</PresentationFormat>
  <Paragraphs>124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Calibri</vt:lpstr>
      <vt:lpstr>Century Gothic</vt:lpstr>
      <vt:lpstr>Mangal</vt:lpstr>
      <vt:lpstr>Wingdings</vt:lpstr>
      <vt:lpstr>Arial</vt:lpstr>
      <vt:lpstr>Mesh</vt:lpstr>
      <vt:lpstr>DIY weather station</vt:lpstr>
      <vt:lpstr>introduction</vt:lpstr>
      <vt:lpstr>contact</vt:lpstr>
      <vt:lpstr>goals</vt:lpstr>
      <vt:lpstr>Course plan</vt:lpstr>
      <vt:lpstr>Hazards and Warnings</vt:lpstr>
      <vt:lpstr>soldering</vt:lpstr>
      <vt:lpstr>Breadboards</vt:lpstr>
      <vt:lpstr>Printed Circuit Boards (PCB)</vt:lpstr>
      <vt:lpstr>Parts List</vt:lpstr>
      <vt:lpstr>Resistors</vt:lpstr>
      <vt:lpstr>PhotoResistors</vt:lpstr>
      <vt:lpstr>Voltage Division</vt:lpstr>
      <vt:lpstr>BMP280 Sensor</vt:lpstr>
      <vt:lpstr>NodeMCU</vt:lpstr>
      <vt:lpstr>IDE for NodeMCU</vt:lpstr>
      <vt:lpstr>Flashing Firmware</vt:lpstr>
      <vt:lpstr>Thingspeak</vt:lpstr>
      <vt:lpstr>Create thingspeak account</vt:lpstr>
      <vt:lpstr>Test MCU</vt:lpstr>
      <vt:lpstr>Next session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DIY weather station</dc:title>
  <dc:creator>Microsoft Office User</dc:creator>
  <cp:lastModifiedBy>Ryan Brock</cp:lastModifiedBy>
  <cp:revision>20</cp:revision>
  <dcterms:created xsi:type="dcterms:W3CDTF">2016-12-29T18:09:35Z</dcterms:created>
  <dcterms:modified xsi:type="dcterms:W3CDTF">2017-01-02T22:57:47Z</dcterms:modified>
</cp:coreProperties>
</file>